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74" r:id="rId5"/>
    <p:sldId id="273" r:id="rId6"/>
    <p:sldId id="272" r:id="rId7"/>
    <p:sldId id="271" r:id="rId8"/>
    <p:sldId id="270" r:id="rId9"/>
    <p:sldId id="269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B9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4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6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6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34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92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6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87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4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0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6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62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7E905-A54A-4901-ABCE-8DCF1F233CF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2F06-51B7-4E31-A359-7D44CB93E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6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image" Target="../media/image10.jfif"/><Relationship Id="rId7" Type="http://schemas.openxmlformats.org/officeDocument/2006/relationships/image" Target="../media/image14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5" Type="http://schemas.openxmlformats.org/officeDocument/2006/relationships/image" Target="../media/image12.jfif"/><Relationship Id="rId4" Type="http://schemas.openxmlformats.org/officeDocument/2006/relationships/image" Target="../media/image11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fif"/><Relationship Id="rId3" Type="http://schemas.openxmlformats.org/officeDocument/2006/relationships/image" Target="../media/image18.jfif"/><Relationship Id="rId7" Type="http://schemas.openxmlformats.org/officeDocument/2006/relationships/image" Target="../media/image10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fif"/><Relationship Id="rId5" Type="http://schemas.openxmlformats.org/officeDocument/2006/relationships/image" Target="../media/image20.jfif"/><Relationship Id="rId4" Type="http://schemas.openxmlformats.org/officeDocument/2006/relationships/image" Target="../media/image19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250" b="12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28600"/>
            <a:ext cx="930728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5897880" algn="l"/>
              </a:tabLst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общеобразовательное бюджетное учреждение</a:t>
            </a:r>
            <a:endParaRPr lang="ru-RU" sz="2400" b="1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897880" algn="l"/>
              </a:tabLst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средняя общеобразовательная школа №2 с. Верхние Киги муниципального района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Кигинский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 РБ</a:t>
            </a:r>
            <a:endParaRPr lang="ru-RU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3100" y="2322692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Allegretto Script One" panose="03000605070000090002" pitchFamily="66" charset="-52"/>
              </a:rPr>
              <a:t>Всероссийский конкурс </a:t>
            </a:r>
          </a:p>
          <a:p>
            <a:pPr algn="ctr"/>
            <a:r>
              <a:rPr lang="ru-RU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Allegretto Script One" panose="03000605070000090002" pitchFamily="66" charset="-52"/>
              </a:rPr>
              <a:t>«Лучшая столовая школы»</a:t>
            </a:r>
            <a:endParaRPr lang="ru-RU" sz="6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FF00"/>
              </a:solidFill>
              <a:latin typeface="Allegretto Script One" panose="03000605070000090002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15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739" y="204666"/>
            <a:ext cx="10659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Adana script" panose="02000500090000020003" pitchFamily="2" charset="0"/>
              </a:rPr>
              <a:t>МОБУ СОШ №2 с. Верхние </a:t>
            </a:r>
            <a:r>
              <a:rPr lang="ru-RU" sz="5400" b="1" dirty="0" smtClean="0">
                <a:latin typeface="Adana script" panose="02000500090000020003" pitchFamily="2" charset="0"/>
              </a:rPr>
              <a:t>Киги за </a:t>
            </a:r>
            <a:r>
              <a:rPr lang="ru-RU" sz="5400" b="1" dirty="0" smtClean="0">
                <a:latin typeface="Adana script" panose="02000500090000020003" pitchFamily="2" charset="0"/>
              </a:rPr>
              <a:t>здоровое </a:t>
            </a:r>
            <a:r>
              <a:rPr lang="ru-RU" sz="5400" b="1" dirty="0" smtClean="0">
                <a:latin typeface="Adana script" panose="02000500090000020003" pitchFamily="2" charset="0"/>
              </a:rPr>
              <a:t>питание!</a:t>
            </a:r>
            <a:endParaRPr lang="ru-RU" sz="5400" b="1" dirty="0">
              <a:latin typeface="Adana script" panose="020005000900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461" y="1830619"/>
            <a:ext cx="11717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delina Cursive" panose="02000503020000020003" pitchFamily="2" charset="0"/>
              </a:rPr>
              <a:t>«Я как родитель, ответственно отношусь к питанию своего ребёнка . Я за правильное здоровое питание, а  в школе оно соответствует всем стандартам. Мой ребенок всем доволен, а я — тем более. Поварам большое спасибо!»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delina Cursive" panose="02000503020000020003" pitchFamily="2" charset="0"/>
              </a:rPr>
              <a:t>				</a:t>
            </a:r>
            <a:r>
              <a:rPr lang="ru-RU" sz="2000" b="1" dirty="0" err="1" smtClean="0">
                <a:solidFill>
                  <a:srgbClr val="0070C0"/>
                </a:solidFill>
                <a:latin typeface="Adelina Cursive" panose="02000503020000020003" pitchFamily="2" charset="0"/>
              </a:rPr>
              <a:t>Зиннатуллина</a:t>
            </a:r>
            <a:r>
              <a:rPr lang="ru-RU" sz="2000" b="1" dirty="0" smtClean="0">
                <a:solidFill>
                  <a:srgbClr val="0070C0"/>
                </a:solidFill>
                <a:latin typeface="Adelina Cursive" panose="02000503020000020003" pitchFamily="2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Adelina Cursive" panose="02000503020000020003" pitchFamily="2" charset="0"/>
              </a:rPr>
              <a:t>Гульгена</a:t>
            </a:r>
            <a:r>
              <a:rPr lang="ru-RU" sz="2000" b="1" dirty="0" smtClean="0">
                <a:solidFill>
                  <a:srgbClr val="0070C0"/>
                </a:solidFill>
                <a:latin typeface="Adelina Cursive" panose="02000503020000020003" pitchFamily="2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Adelina Cursive" panose="02000503020000020003" pitchFamily="2" charset="0"/>
              </a:rPr>
              <a:t>Юрисовна</a:t>
            </a:r>
            <a:r>
              <a:rPr lang="ru-RU" sz="2000" b="1" dirty="0">
                <a:solidFill>
                  <a:srgbClr val="0070C0"/>
                </a:solidFill>
                <a:latin typeface="Adelina Cursive" panose="02000503020000020003" pitchFamily="2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Adelina Cursive" panose="02000503020000020003" pitchFamily="2" charset="0"/>
              </a:rPr>
              <a:t>(родитель ученика 2А </a:t>
            </a:r>
            <a:r>
              <a:rPr lang="ru-RU" sz="2000" b="1" dirty="0" err="1" smtClean="0">
                <a:solidFill>
                  <a:srgbClr val="0070C0"/>
                </a:solidFill>
                <a:latin typeface="Adelina Cursive" panose="02000503020000020003" pitchFamily="2" charset="0"/>
              </a:rPr>
              <a:t>Зиннатуллина</a:t>
            </a:r>
            <a:r>
              <a:rPr lang="ru-RU" sz="2000" b="1" dirty="0" smtClean="0">
                <a:solidFill>
                  <a:srgbClr val="0070C0"/>
                </a:solidFill>
                <a:latin typeface="Adelina Cursive" panose="02000503020000020003" pitchFamily="2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Adelina Cursive" panose="02000503020000020003" pitchFamily="2" charset="0"/>
              </a:rPr>
              <a:t>Тагира</a:t>
            </a:r>
            <a:r>
              <a:rPr lang="ru-RU" sz="2000" b="1" dirty="0" smtClean="0">
                <a:solidFill>
                  <a:srgbClr val="0070C0"/>
                </a:solidFill>
                <a:latin typeface="Adelina Cursive" panose="02000503020000020003" pitchFamily="2" charset="0"/>
              </a:rPr>
              <a:t>)</a:t>
            </a:r>
            <a:endParaRPr lang="ru-RU" sz="2000" b="1" dirty="0">
              <a:solidFill>
                <a:srgbClr val="0070C0"/>
              </a:solidFill>
              <a:latin typeface="Adelina Cursive" panose="020005030200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70083">
            <a:off x="4562146" y="3394797"/>
            <a:ext cx="752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nime Ace v3" panose="02050604050505020204" pitchFamily="18" charset="0"/>
              </a:rPr>
              <a:t>«Мое </a:t>
            </a:r>
            <a:r>
              <a:rPr lang="ru-RU" sz="1600" dirty="0">
                <a:solidFill>
                  <a:srgbClr val="FF0000"/>
                </a:solidFill>
                <a:latin typeface="Anime Ace v3" panose="02050604050505020204" pitchFamily="18" charset="0"/>
              </a:rPr>
              <a:t>самое любимое место в школе – это столовая. Туда я хожу каждый день. Мне очень нравится в столовой </a:t>
            </a:r>
            <a:r>
              <a:rPr lang="ru-RU" sz="1600" dirty="0" smtClean="0">
                <a:solidFill>
                  <a:srgbClr val="FF0000"/>
                </a:solidFill>
                <a:latin typeface="Anime Ace v3" panose="02050604050505020204" pitchFamily="18" charset="0"/>
              </a:rPr>
              <a:t>особенно творожная запеканка со сгущёнкой. Я её очень люблю. Спасибо поварам, что так вкусно готовят!»</a:t>
            </a:r>
            <a:r>
              <a:rPr lang="ru-RU" sz="1600" dirty="0">
                <a:solidFill>
                  <a:srgbClr val="FF0000"/>
                </a:solidFill>
                <a:latin typeface="Anime Ace v3" panose="02050604050505020204" pitchFamily="18" charset="0"/>
              </a:rPr>
              <a:t> </a:t>
            </a:r>
            <a:r>
              <a:rPr lang="ru-RU" sz="1600" dirty="0" smtClean="0">
                <a:solidFill>
                  <a:srgbClr val="FF0000"/>
                </a:solidFill>
                <a:latin typeface="Anime Ace v3" panose="02050604050505020204" pitchFamily="18" charset="0"/>
              </a:rPr>
              <a:t>                                                                 			</a:t>
            </a:r>
            <a:r>
              <a:rPr lang="ru-RU" sz="1600" dirty="0" err="1" smtClean="0">
                <a:solidFill>
                  <a:srgbClr val="FF0000"/>
                </a:solidFill>
                <a:latin typeface="Anime Ace v3" panose="02050604050505020204" pitchFamily="18" charset="0"/>
              </a:rPr>
              <a:t>Фаррахов</a:t>
            </a:r>
            <a:r>
              <a:rPr lang="ru-RU" sz="1600" dirty="0" smtClean="0">
                <a:solidFill>
                  <a:srgbClr val="FF0000"/>
                </a:solidFill>
                <a:latin typeface="Anime Ace v3" panose="02050604050505020204" pitchFamily="18" charset="0"/>
              </a:rPr>
              <a:t> Герман, ученик 5Б класса</a:t>
            </a:r>
            <a:endParaRPr lang="ru-RU" sz="1600" dirty="0">
              <a:solidFill>
                <a:srgbClr val="FF0000"/>
              </a:solidFill>
              <a:latin typeface="Anime Ace v3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1896">
            <a:off x="4604591" y="4970993"/>
            <a:ext cx="7437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«В нашей школьной столовой работают замечательные повара. Готовят очень вкусные завтраки и обеды. Дети едят с аппетитом. Спасибо нашим поварам за то, что вкусно и полезно варят нам!»                                                                              </a:t>
            </a:r>
          </a:p>
          <a:p>
            <a:pPr algn="r"/>
            <a:r>
              <a:rPr lang="ru-RU" b="1" dirty="0" err="1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Гизатуллина</a:t>
            </a:r>
            <a:r>
              <a:rPr lang="ru-RU" b="1" dirty="0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Алия</a:t>
            </a:r>
            <a:r>
              <a:rPr lang="ru-RU" b="1" dirty="0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Раилевна</a:t>
            </a:r>
            <a:r>
              <a:rPr lang="ru-RU" b="1" dirty="0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,</a:t>
            </a:r>
          </a:p>
          <a:p>
            <a:pPr algn="r"/>
            <a:r>
              <a:rPr lang="ru-RU" b="1" dirty="0" err="1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зам.директора</a:t>
            </a:r>
            <a:r>
              <a:rPr lang="ru-RU" b="1" dirty="0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Bahnschrift Light SemiCondensed" panose="020B0502040204020203" pitchFamily="34" charset="0"/>
                <a:ea typeface="BatangChe" panose="02030609000101010101" pitchFamily="49" charset="-127"/>
              </a:rPr>
              <a:t>по ВР</a:t>
            </a:r>
            <a:endParaRPr lang="ru-RU" b="1" dirty="0">
              <a:solidFill>
                <a:srgbClr val="7030A0"/>
              </a:solidFill>
              <a:latin typeface="Bahnschrift Light SemiCondensed" panose="020B0502040204020203" pitchFamily="34" charset="0"/>
              <a:ea typeface="BatangChe" panose="02030609000101010101" pitchFamily="49" charset="-127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50" y="3204035"/>
            <a:ext cx="4368463" cy="31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5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41" y="1905069"/>
            <a:ext cx="3526971" cy="4702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852" y="3431112"/>
            <a:ext cx="4239237" cy="3179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929" y="1944230"/>
            <a:ext cx="3526971" cy="4702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286" y="-144068"/>
            <a:ext cx="10847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Adana script" panose="02000500090000020003" pitchFamily="2" charset="0"/>
              </a:rPr>
              <a:t>Школьная столовая - это очень уютное, любимое место многих учащихся и учителей в нашей школе</a:t>
            </a:r>
            <a:endParaRPr lang="ru-RU" sz="4800" b="1" dirty="0">
              <a:latin typeface="Adana script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t="7828" r="19312"/>
          <a:stretch/>
        </p:blipFill>
        <p:spPr>
          <a:xfrm>
            <a:off x="265949" y="1477139"/>
            <a:ext cx="4276407" cy="413540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 b="11678"/>
          <a:stretch/>
        </p:blipFill>
        <p:spPr>
          <a:xfrm>
            <a:off x="4962382" y="1205461"/>
            <a:ext cx="6630903" cy="3859960"/>
          </a:xfrm>
          <a:prstGeom prst="rect">
            <a:avLst/>
          </a:prstGeom>
        </p:spPr>
      </p:pic>
      <p:sp>
        <p:nvSpPr>
          <p:cNvPr id="9" name="Сердце 8"/>
          <p:cNvSpPr/>
          <p:nvPr/>
        </p:nvSpPr>
        <p:spPr>
          <a:xfrm>
            <a:off x="10624457" y="290101"/>
            <a:ext cx="881743" cy="729343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5171" y="5796934"/>
            <a:ext cx="3679372" cy="88089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Шеф –повар –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Барбарян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Нелли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Раисовна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72955" y="5155855"/>
            <a:ext cx="4388446" cy="164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Повара:</a:t>
            </a:r>
          </a:p>
          <a:p>
            <a:pPr lvl="1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Латыпова Эльза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Рафаэловна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Сафина Гузель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Джалиловна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Ахметова Ирина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Владиковна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Гаскарова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Айгуль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Алековна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93370" y="-17416"/>
            <a:ext cx="9971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Adana script" panose="02000500090000020003" pitchFamily="2" charset="0"/>
              </a:rPr>
              <a:t>А наши любимые повара являются её сердцем… </a:t>
            </a:r>
            <a:endParaRPr lang="ru-RU" sz="4800" b="1" dirty="0">
              <a:latin typeface="Adana script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8207"/>
          <a:stretch/>
        </p:blipFill>
        <p:spPr>
          <a:xfrm>
            <a:off x="1074135" y="1518939"/>
            <a:ext cx="3312658" cy="4816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773" y="1518939"/>
            <a:ext cx="6422571" cy="4816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243" y="-48618"/>
            <a:ext cx="11571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Adana script" panose="02000500090000020003" pitchFamily="2" charset="0"/>
              </a:rPr>
              <a:t>Производственное помещение и обеденный зал выглядят вот так …</a:t>
            </a:r>
            <a:endParaRPr lang="ru-RU" sz="5400" b="1" dirty="0">
              <a:latin typeface="Adana script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6" y="1512616"/>
            <a:ext cx="3216351" cy="24122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54" y="1386290"/>
            <a:ext cx="3242936" cy="2432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77" y="1411157"/>
            <a:ext cx="2489248" cy="3318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9436" y="3795262"/>
            <a:ext cx="2444469" cy="3259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/>
          <a:stretch/>
        </p:blipFill>
        <p:spPr>
          <a:xfrm rot="5400000">
            <a:off x="552670" y="3566466"/>
            <a:ext cx="2655482" cy="3277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/>
          <a:stretch/>
        </p:blipFill>
        <p:spPr>
          <a:xfrm rot="5400000">
            <a:off x="8579046" y="3556829"/>
            <a:ext cx="2709752" cy="3242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71" y="-9855"/>
            <a:ext cx="10981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Adana script" panose="02000500090000020003" pitchFamily="2" charset="0"/>
              </a:rPr>
              <a:t>Ежедневно наши любимые повара готовят нам вкусные завтраки</a:t>
            </a:r>
            <a:endParaRPr lang="ru-RU" sz="4800" b="1" dirty="0">
              <a:latin typeface="Adana script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1" y="1483337"/>
            <a:ext cx="5814213" cy="43606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70" y="1483337"/>
            <a:ext cx="5826643" cy="4369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380" y="0"/>
            <a:ext cx="11036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Adana script" panose="02000500090000020003" pitchFamily="2" charset="0"/>
              </a:rPr>
              <a:t>Наш вкусный завтрак «Плов из мяса птицы (филе)» </a:t>
            </a:r>
            <a:r>
              <a:rPr lang="ru-RU" sz="4800" b="1" dirty="0" smtClean="0">
                <a:latin typeface="Adana script" panose="02000500090000020003" pitchFamily="2" charset="0"/>
              </a:rPr>
              <a:t>готов!</a:t>
            </a:r>
            <a:endParaRPr lang="ru-RU" sz="4800" b="1" dirty="0">
              <a:latin typeface="Adana script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795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1"/>
          <a:stretch/>
        </p:blipFill>
        <p:spPr>
          <a:xfrm>
            <a:off x="351140" y="959783"/>
            <a:ext cx="2981809" cy="31443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0"/>
          <a:stretch/>
        </p:blipFill>
        <p:spPr>
          <a:xfrm rot="5400000">
            <a:off x="579142" y="3995314"/>
            <a:ext cx="2544314" cy="296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/>
          <a:stretch/>
        </p:blipFill>
        <p:spPr>
          <a:xfrm>
            <a:off x="4482330" y="4090035"/>
            <a:ext cx="2806994" cy="2659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8" b="5562"/>
          <a:stretch/>
        </p:blipFill>
        <p:spPr>
          <a:xfrm>
            <a:off x="8431617" y="959783"/>
            <a:ext cx="2668772" cy="29840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73" y="993845"/>
            <a:ext cx="4114020" cy="30855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3074"/>
          <a:stretch/>
        </p:blipFill>
        <p:spPr>
          <a:xfrm rot="16200000">
            <a:off x="8414093" y="3812645"/>
            <a:ext cx="2703822" cy="3169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141" y="104576"/>
            <a:ext cx="11732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Adana script" panose="02000500090000020003" pitchFamily="2" charset="0"/>
              </a:rPr>
              <a:t>Учёба учёбой, а обед по </a:t>
            </a:r>
            <a:r>
              <a:rPr lang="ru-RU" sz="4800" b="1" dirty="0" smtClean="0">
                <a:latin typeface="Adana script" panose="02000500090000020003" pitchFamily="2" charset="0"/>
              </a:rPr>
              <a:t>расписанию</a:t>
            </a:r>
            <a:endParaRPr lang="ru-RU" sz="4800" b="1" dirty="0">
              <a:latin typeface="Adana script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26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5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64" y="2451894"/>
            <a:ext cx="5521156" cy="41408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40" y="2451893"/>
            <a:ext cx="5521155" cy="4140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6324" y="0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Adana script" panose="02000500090000020003" pitchFamily="2" charset="0"/>
              </a:rPr>
              <a:t>Наш сытный школьный обед: </a:t>
            </a:r>
          </a:p>
          <a:p>
            <a:pPr algn="ctr"/>
            <a:r>
              <a:rPr lang="ru-RU" sz="3800" b="1" dirty="0" smtClean="0">
                <a:latin typeface="Adana script" panose="02000500090000020003" pitchFamily="2" charset="0"/>
              </a:rPr>
              <a:t>Салат картофельный с зелёным горошком, щи из свежей капусты со сметаной, гуляш с макаронными изделиями отварные с маслом</a:t>
            </a:r>
            <a:endParaRPr lang="ru-RU" sz="3800" b="1" dirty="0">
              <a:latin typeface="Adana script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5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132650_52-phonoteka_org-p-shkolnaya-stolovaya-fon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29"/>
            <a:ext cx="12192000" cy="68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8"/>
          <a:stretch/>
        </p:blipFill>
        <p:spPr>
          <a:xfrm>
            <a:off x="3300924" y="2612169"/>
            <a:ext cx="5807852" cy="35124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r="14283"/>
          <a:stretch/>
        </p:blipFill>
        <p:spPr>
          <a:xfrm>
            <a:off x="217700" y="1766084"/>
            <a:ext cx="2939150" cy="2934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" b="15391"/>
          <a:stretch/>
        </p:blipFill>
        <p:spPr>
          <a:xfrm>
            <a:off x="9252850" y="1766085"/>
            <a:ext cx="2854842" cy="2934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8" r="13411" b="22689"/>
          <a:stretch/>
        </p:blipFill>
        <p:spPr>
          <a:xfrm>
            <a:off x="454381" y="4747736"/>
            <a:ext cx="2392162" cy="20461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 b="14610"/>
          <a:stretch/>
        </p:blipFill>
        <p:spPr>
          <a:xfrm>
            <a:off x="9421551" y="4758369"/>
            <a:ext cx="2392162" cy="1992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380" y="71299"/>
            <a:ext cx="11653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Adana script" panose="02000500090000020003" pitchFamily="2" charset="0"/>
              </a:rPr>
              <a:t>Кулинария - искусство приготовления </a:t>
            </a:r>
            <a:r>
              <a:rPr lang="ru-RU" sz="4800" b="1" dirty="0" smtClean="0">
                <a:latin typeface="Adana script" panose="02000500090000020003" pitchFamily="2" charset="0"/>
              </a:rPr>
              <a:t>пищи (блюда </a:t>
            </a:r>
            <a:r>
              <a:rPr lang="ru-RU" sz="4800" b="1" dirty="0" smtClean="0">
                <a:latin typeface="Adana script" panose="02000500090000020003" pitchFamily="2" charset="0"/>
              </a:rPr>
              <a:t>для домашнего приготовления) </a:t>
            </a:r>
            <a:endParaRPr lang="ru-RU" sz="4800" b="1" dirty="0">
              <a:latin typeface="Adana script" panose="0200050009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59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291</Words>
  <Application>Microsoft Office PowerPoint</Application>
  <PresentationFormat>Широкоэкранный</PresentationFormat>
  <Paragraphs>27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Adana script</vt:lpstr>
      <vt:lpstr>Adelina Cursive</vt:lpstr>
      <vt:lpstr>Allegretto Script One</vt:lpstr>
      <vt:lpstr>Anime Ace v3</vt:lpstr>
      <vt:lpstr>Arial</vt:lpstr>
      <vt:lpstr>Bahnschrift Light SemiCondensed</vt:lpstr>
      <vt:lpstr>BatangChe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User</cp:lastModifiedBy>
  <cp:revision>27</cp:revision>
  <dcterms:created xsi:type="dcterms:W3CDTF">2021-10-25T18:50:34Z</dcterms:created>
  <dcterms:modified xsi:type="dcterms:W3CDTF">2021-10-26T07:05:36Z</dcterms:modified>
</cp:coreProperties>
</file>